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8" r:id="rId3"/>
    <p:sldId id="265" r:id="rId4"/>
    <p:sldId id="266" r:id="rId5"/>
    <p:sldId id="313" r:id="rId6"/>
    <p:sldId id="322" r:id="rId7"/>
    <p:sldId id="267" r:id="rId8"/>
    <p:sldId id="279" r:id="rId9"/>
    <p:sldId id="280" r:id="rId10"/>
    <p:sldId id="286" r:id="rId11"/>
    <p:sldId id="285" r:id="rId12"/>
    <p:sldId id="289" r:id="rId13"/>
    <p:sldId id="290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E413-8D14-B063-E4AF-3B351175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0137-1B8C-B677-A274-C71F2371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9B71E-39A6-86D5-C6A3-1C45DFEF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513CD-0926-B4E5-7926-0E25BC0C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4B7E-D0CF-B1EC-12E4-ECE6D48D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5B90-EA0E-B380-C4C8-6A995D2E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E9330-2020-2923-C543-9E99D1C07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CBA88-A746-D73C-540A-F25C4419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6487-01F0-033C-96EB-3EE8F15A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3285-769E-A00F-4C76-45F34F26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88B64-4558-D3E8-0F9A-CDB48CA34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6D498-81D3-946A-60A6-C8D72AFB3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3D08-35D8-2F1A-0A5A-1C54E630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8027A-E3FE-6147-0F80-A9E74CE9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2BF8A-BEAA-3427-3900-4E9C281F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E083-19ED-162E-CECF-CACAEA2C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D753-1DC4-339A-2366-5FD47528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6C31-45FB-FF49-29BB-B01048C2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4E80-531F-0E19-1275-977888F8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90E6A-9F39-3825-FA64-F548F282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B0CE-3B5C-5FE5-7D8F-5C6FB4AC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A78E2-F66B-C80A-4621-453FC00E7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CDA3A-239C-154B-554A-22FD87FF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7260-7373-90B2-1A64-3A8E726E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B10E0-3424-0042-15D0-592B9FD1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0F13-AF6E-A9DA-AE61-E74BDE5B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2536-A36B-419B-3676-01F8727D6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EA5C0-8C98-13DB-0373-E0B3410AF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B9760-4BA6-96CC-4B54-CF853193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21C0D-0DCE-DDEC-142C-4406369B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A7CB-4B89-EEB7-ABA7-AEF1D875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B1E8-30F4-2470-56D9-4A3BE6D3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19737-1353-65C9-D3D9-328F774A3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0E26-C1D8-F1B3-C1B2-50141B2C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0E2E7-99E0-A009-A14C-B1FE85F95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BAA12-3AB1-22D1-578B-22A0D7024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BD1F6-1D30-500D-5929-ED6CCA15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50CB0-CE5B-31CC-CFFB-E59B9089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8553E-BDFC-FFEA-FE7D-098DA354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EA55-9555-BAC8-0A36-5D048336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1B0F-18B5-7A9F-EF27-6FDA6284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DACE6-AF3B-5B32-26A3-3B630F2D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41505-C63A-77C3-4CF4-10197ADB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0DD53-1ED6-757C-0F25-FD2BD733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CCB11-FDBE-E169-C6CF-985C363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6D92-9097-1606-5CB2-52D71E0A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256F-F669-D700-1A0F-B5F8BBBE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59B5-BB1A-6739-48FF-B0FCD06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151E5-9BA4-3DC1-EA3E-610595C6A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CD867-A48F-3B4B-8E5C-7CE4D813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403E1-7B97-7EF7-C6FD-8F5B888D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C0779-ED6B-8972-0EA1-19A93AF4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8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A181-D50A-321D-8865-65F4F441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8445FB-95E6-4EBB-2FAD-F27F4A234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3C4B-5653-B1D4-B73C-BF24CC2B9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19EA-D023-DED6-458A-19723AF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3F21E-1EDD-BAAA-048E-F4AC2049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6D610-D417-C0F9-4378-A0340B30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C5837-A074-9EF3-DE37-620542D4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CB2E0-26EE-9C3E-189F-B69650B8D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D637-9E46-1894-9DAE-AF32A7A10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C648CB-9C73-4F43-BEDE-33057500F7C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B97D-5539-FD21-4B8D-E49AD9B3C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7318-EF05-17F5-125B-0FA033451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19BE5-094D-452B-A268-6D3AC15B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atut.org.rs/download/publikacije/MaligniTumoriURepubliciSrbiji202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90E7-A03D-4AC0-A9A3-51EEECDB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810" y="365125"/>
            <a:ext cx="7622413" cy="1325563"/>
          </a:xfrm>
        </p:spPr>
        <p:txBody>
          <a:bodyPr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ORGANIZOVANI SKRINING </a:t>
            </a:r>
            <a:br>
              <a:rPr lang="sr-Cyrl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REPUBLICI SRBIJI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B7B8E-B545-4F15-BC98-30F5B5A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6274" y="4726273"/>
            <a:ext cx="4555783" cy="37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Ass.dr.sci.med</a:t>
            </a:r>
            <a:r>
              <a:rPr lang="sr-Latn-RS" sz="1800" b="1" dirty="0">
                <a:latin typeface="Arial" panose="020B0604020202020204" pitchFamily="34" charset="0"/>
                <a:cs typeface="Arial" panose="020B0604020202020204" pitchFamily="34" charset="0"/>
              </a:rPr>
              <a:t> Dragana </a:t>
            </a:r>
            <a:r>
              <a:rPr lang="sr-Latn-R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Milijašević</a:t>
            </a:r>
            <a:endParaRPr lang="sr-Latn-R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34D90-E3B2-4B2D-8F63-9A933C8F1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19794" y="6113417"/>
            <a:ext cx="9344298" cy="60960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Programski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zadatak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Posebnog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za APV u</a:t>
            </a:r>
            <a:r>
              <a:rPr lang="sr-Cyrl-R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sr-Latn-R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sr-Cyrl-R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Unapređenje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zdravstvene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pismenosti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populacije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– „Znanjem do zdravih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izbora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AD7541-7DAC-40D9-8677-648BB1D2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926" y="5194449"/>
            <a:ext cx="3374148" cy="765777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3AC346F9-4636-4471-B396-F2F63255586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3776" y="1973321"/>
            <a:ext cx="4644447" cy="248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0B045-325E-43AF-93A5-E480EC743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6" y="0"/>
            <a:ext cx="2048434" cy="1591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5D6E5-4A1B-42FE-8DE4-57E1D12F4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223" y="146575"/>
            <a:ext cx="2143483" cy="6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22AB109A-E712-B713-B970-C39E4B6A25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8659" y="3942498"/>
            <a:ext cx="4327555" cy="29155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Free Pink Ribbon photo and picture">
            <a:extLst>
              <a:ext uri="{FF2B5EF4-FFF2-40B4-BE49-F238E27FC236}">
                <a16:creationId xmlns:a16="http://schemas.microsoft.com/office/drawing/2014/main" id="{6B07D5FA-4788-8783-95B4-9162B993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24" y="4027703"/>
            <a:ext cx="2507810" cy="229852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D5A21-E03C-4D7C-A8AE-77F94C2D7C8B}"/>
              </a:ext>
            </a:extLst>
          </p:cNvPr>
          <p:cNvSpPr txBox="1"/>
          <p:nvPr/>
        </p:nvSpPr>
        <p:spPr>
          <a:xfrm>
            <a:off x="505097" y="374470"/>
            <a:ext cx="11486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Organizovani skrining program na rano otkrivanje raka grlića materice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sprovodi se kod žena starosti od 25 do 64 godine jednom u tri godine ako su prethodna dva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Papanikolau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testa bila negativna.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Skrining/rano  otkrivanje  raka  grlića  materice  - 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Papanikolau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test, planiraju svi domovi zdravlja koji su uključeni u organizovani skrining raka  grlića  materice  sa  obuhvatom  od  25%  ukupne  ciljne  populacije Za trogodišnji ciklus skrininga, treba obuhvatiti najmanje 75% žena ciljne populacione grupe na teritoriji opštine.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903" y="697117"/>
            <a:ext cx="11067526" cy="4406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Većina žena, koje redovno idu na preglede, ima normalan rezultat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Papanikolau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testa. </a:t>
            </a: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tom slučaju rizik da se dobije rak grlića materice je mali. </a:t>
            </a: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 žene koje imaju abnormalan rezultat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Papanikolau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testa, ne znači da imaju rak, već da su u njihovom brisu nađene izmenjene ćelije, zbog čega su neophodni dodatni pregledi po uputstvu ginekologa. </a:t>
            </a: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sr-Latn-R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Redovni pregledi imaju za cilj da promene na grliću materice pronađu rano, pre nego što nastane rak, onda kada mogu lako da se otklone.</a:t>
            </a:r>
          </a:p>
          <a:p>
            <a:pPr marL="355600" marR="5080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Picture 2" descr="Free Pink Ribbon photo and picture">
            <a:extLst>
              <a:ext uri="{FF2B5EF4-FFF2-40B4-BE49-F238E27FC236}">
                <a16:creationId xmlns:a16="http://schemas.microsoft.com/office/drawing/2014/main" id="{4065D8BD-EC4A-AC6E-B5B0-95FC0E997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50" y="4653481"/>
            <a:ext cx="2344847" cy="22724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003" y="5039961"/>
            <a:ext cx="2734147" cy="16896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768879D0-33C7-F8B6-7D03-40B0791BD6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3632" y="5210713"/>
            <a:ext cx="3239089" cy="1518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8BD73-0E44-44CA-AB31-B30168F7A084}"/>
              </a:ext>
            </a:extLst>
          </p:cNvPr>
          <p:cNvSpPr txBox="1"/>
          <p:nvPr/>
        </p:nvSpPr>
        <p:spPr>
          <a:xfrm>
            <a:off x="379279" y="235131"/>
            <a:ext cx="115688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Organizovani skrining program na </a:t>
            </a:r>
            <a:r>
              <a:rPr 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kolorektalni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karcinom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sprovodi se kod muškaraca i žena od 50. do 74. godine starosti, koji se jednom u dve godine pozivaju na testiranje skrivenog krvarenja u stolici.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Kao skrining test preporučuje se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imunohemijski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test na prisustvo skrivene krvi u stolici (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iFOBT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 slučaju pozitivnog nalaza (prisustva  krvi), osoba se upućuje na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kolonoskopiju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kako bi se otkrio uzrok krvarenja koji ne mora uvek da bude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karcinom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već može biti dobroćudni tumor ili neko drugo oboljenje creva.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Kolonoskopija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omogućava otkrivanje i uklanjanje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prekanceroznih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promena (polipa) debelog creva, čime se sprečava nastanak kancera.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210" y="463643"/>
            <a:ext cx="11239500" cy="555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Aktivnosti vezane za sprovođenje skrininga raka debelog creva obavljaju zdravstveni timovi (izabrani lekar i medicinska sestra/tehničar) u svim zdravstvenim  stanicama  i  ambulantama  po  naseljenim  mestima  svake opštine, kao i u sedištu doma zdravlja.</a:t>
            </a:r>
          </a:p>
          <a:p>
            <a:pPr marL="355600" marR="5715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Svaki tim obavlja pozivanje osoba od 50-74 godine i učesnicima u skriningu vrše zakazivanje posete lekaru u toku cele radne nedelje. U toku posete, lekar uručuje učesniku FOB test sa detaljnim uputstvom kako da se pravilno uradi kod kuće.</a:t>
            </a:r>
          </a:p>
          <a:p>
            <a:pPr marL="355600" marR="5715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Ukoliko je rezultat FOB testa negativan, zaduženi zdravstveni radnik o tome obaveštava učesnika u skriningu telefonskim putem i informiše ga o ponovnom testiranju za dve godine. Ukoliko je rezultat testa pozitivan, izabrani  lekar  upućuje  učesnika  na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kolonoskopiju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 daje  informacije  o izvođenju i potrebnim pripremama.</a:t>
            </a:r>
          </a:p>
          <a:p>
            <a:pPr marL="355600" marR="5715" indent="-342900" algn="just">
              <a:lnSpc>
                <a:spcPct val="107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171" y="-95794"/>
            <a:ext cx="11818552" cy="54382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678180">
              <a:lnSpc>
                <a:spcPct val="107000"/>
              </a:lnSpc>
              <a:spcBef>
                <a:spcPts val="800"/>
              </a:spcBef>
              <a:tabLst>
                <a:tab pos="349250" algn="l"/>
              </a:tabLst>
            </a:pPr>
            <a:r>
              <a:rPr lang="sr-Latn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Literatura:</a:t>
            </a:r>
          </a:p>
          <a:p>
            <a:pPr marL="12700" marR="678180" indent="336550">
              <a:lnSpc>
                <a:spcPct val="107000"/>
              </a:lnSpc>
              <a:spcBef>
                <a:spcPts val="800"/>
              </a:spcBef>
              <a:buFont typeface="Arial"/>
              <a:buAutoNum type="arabicPeriod"/>
              <a:tabLst>
                <a:tab pos="349250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Program unapređenja kontrole raka u Republici Srbiji za period 2020-2022. godina („Službeni glasnik RS“ br. 105/2020) dostupno na: 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http://www.pravno-informacioni- sistem.rs/</a:t>
            </a:r>
            <a:r>
              <a:rPr lang="sr-Latn-RS" sz="2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SlGlasnikPortal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r-Latn-RS" sz="2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/rep/</a:t>
            </a:r>
            <a:r>
              <a:rPr lang="sr-Latn-RS" sz="2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sgrs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/vlada/</a:t>
            </a:r>
            <a:r>
              <a:rPr lang="sr-Latn-RS" sz="20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drugiakt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/2020/105/1</a:t>
            </a:r>
          </a:p>
          <a:p>
            <a:pPr marL="12700" marR="678180" indent="336550">
              <a:lnSpc>
                <a:spcPct val="107000"/>
              </a:lnSpc>
              <a:spcBef>
                <a:spcPts val="800"/>
              </a:spcBef>
              <a:buFont typeface="Arial"/>
              <a:buAutoNum type="arabicPeriod"/>
              <a:tabLst>
                <a:tab pos="349250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Institut za javno zdravlje Srbije „Dr Milan Jovanović Batut”. Maligni tumori u Republici Srbiji 2019. Registar za rak u Republici Srbiji. 2022. dostupno na: </a:t>
            </a:r>
            <a:r>
              <a:rPr lang="sr-Latn-R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https://www.batut.org.rs/download/publikacije/MaligniTumoriURepubliciSrbiji2022.pdf</a:t>
            </a:r>
            <a:endParaRPr lang="sr-Latn-R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8180" indent="336550">
              <a:lnSpc>
                <a:spcPct val="107000"/>
              </a:lnSpc>
              <a:spcBef>
                <a:spcPts val="800"/>
              </a:spcBef>
              <a:buFont typeface="Arial"/>
              <a:buAutoNum type="arabicPeriod"/>
              <a:tabLst>
                <a:tab pos="349250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Pravilnik o sadržaju i obimu prava na zdravstvenu zaštitu iz obaveznog zdravstvenog osiguranja i o participaciji za 2023. godinu („Službeni glasnik RS“ br. 34/23, 65/23 i 107/23) dostupno na: </a:t>
            </a: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https://pravno-informacioni-sistem.rs/eli/rep/sgrs/ministarstva/pravilnik/2023/34/6/reg</a:t>
            </a:r>
          </a:p>
          <a:p>
            <a:pPr marL="12700" marR="678180" indent="336550">
              <a:lnSpc>
                <a:spcPct val="107000"/>
              </a:lnSpc>
              <a:spcBef>
                <a:spcPts val="800"/>
              </a:spcBef>
              <a:buFont typeface="Arial"/>
              <a:buAutoNum type="arabicPeriod"/>
              <a:tabLst>
                <a:tab pos="349250" algn="l"/>
              </a:tabLst>
            </a:pP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Uredba o nacionalnom programu ranog otkrivanja </a:t>
            </a:r>
            <a:r>
              <a:rPr lang="sr-Latn-RS" sz="2000" dirty="0" err="1">
                <a:latin typeface="Arial" panose="020B0604020202020204" pitchFamily="34" charset="0"/>
                <a:cs typeface="Arial" panose="020B0604020202020204" pitchFamily="34" charset="0"/>
              </a:rPr>
              <a:t>karcinoma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grlića materice ("Sl. glasnik RS", br. 73/2013 i 83/2013). </a:t>
            </a:r>
            <a:endParaRPr lang="sr-Cyrl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8180" indent="336550">
              <a:lnSpc>
                <a:spcPct val="107000"/>
              </a:lnSpc>
              <a:spcBef>
                <a:spcPts val="800"/>
              </a:spcBef>
              <a:buFont typeface="Arial"/>
              <a:buAutoNum type="arabicPeriod"/>
              <a:tabLst>
                <a:tab pos="349250" algn="l"/>
              </a:tabLst>
            </a:pPr>
            <a:r>
              <a:rPr lang="sr-Latn-R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https://www.skriningsrbija.rs/files/File/Nacionalni_program_ranog_otkrivanja_karcinom a_grlica_materice.pdf</a:t>
            </a:r>
            <a:endParaRPr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3D72B-D82A-D490-74EA-D6409FDA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321"/>
            <a:ext cx="1958306" cy="1397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075DB-7F47-3C98-D360-D4594ADE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729" y="6138356"/>
            <a:ext cx="1756372" cy="616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2D089-EDDF-4ABB-80D5-8C75EE4A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292" y="5498381"/>
            <a:ext cx="3272034" cy="742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FEAEC-B521-4388-83AB-7D5AE7034FE0}"/>
              </a:ext>
            </a:extLst>
          </p:cNvPr>
          <p:cNvSpPr txBox="1"/>
          <p:nvPr/>
        </p:nvSpPr>
        <p:spPr>
          <a:xfrm>
            <a:off x="1776549" y="6200502"/>
            <a:ext cx="8351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Programski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zadatak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Posebnog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za APV u</a:t>
            </a:r>
            <a:r>
              <a:rPr lang="sr-Cyrl-R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sr-Latn-R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R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godini</a:t>
            </a:r>
            <a:r>
              <a:rPr lang="sr-Cyrl-R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Unapređenje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zdravstvene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pismenosti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populacije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– „Znanjem do zdravih </a:t>
            </a:r>
            <a:r>
              <a:rPr lang="en-US" alt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izbora</a:t>
            </a:r>
            <a:r>
              <a:rPr lang="en-US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52400"/>
            <a:ext cx="11887200" cy="5309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   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091"/>
          <a:stretch/>
        </p:blipFill>
        <p:spPr>
          <a:xfrm>
            <a:off x="7162800" y="4572000"/>
            <a:ext cx="4601352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054BBA-2BE2-4C3A-B7CA-ED6D7C3B0AAE}"/>
              </a:ext>
            </a:extLst>
          </p:cNvPr>
          <p:cNvSpPr txBox="1"/>
          <p:nvPr/>
        </p:nvSpPr>
        <p:spPr>
          <a:xfrm>
            <a:off x="427848" y="330926"/>
            <a:ext cx="1097167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Skrining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Otkrivanje bolesti u početnoj fazi, dok još ne postoje znaci, simptomi ili ireverzibilni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pormećaj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biohemijskih, morfoloških ili funkcionalnih parametara.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ciljem pronalaženja potencijalno obolelih u što ranijoj fazi koja je po pravilu asimptomatska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oligosimptomatska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a  koja  je  najviše  podložna 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kurativnim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procedurama omogućavajući sprečavanje razvoja bolesti i njenih sledstvenih komplikacija.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Svaki pozitivan nalaz skrining testa zahteva podvrgavanje daljim,   specifičnijim dijagnostičkim postupcima, radi definitivne potvrde (ili odbacivanja) postojanja bolesti.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719835"/>
            <a:ext cx="11350625" cy="189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sr-Latn-RS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oportunistički - kada se pacijent javi lekaru iz nekog drugog razloga ili sam zatraži da mu se uradi skrining test, 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sr-Latn-RS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selektivni skrining - na manjoj definisanog grupi ljudi pod povećanim rizikom,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sr-Latn-RS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Multipli skrining (</a:t>
            </a:r>
            <a:r>
              <a:rPr lang="sr-Latn-RS" sz="240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multifazni</a:t>
            </a:r>
            <a:r>
              <a:rPr lang="sr-Latn-RS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) - istovremena primena više skrining testova, 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sr-Latn-RS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masovni, organizovani (populacioni) </a:t>
            </a:r>
            <a:endParaRPr sz="24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228600"/>
            <a:ext cx="11350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2330"/>
              </a:spcBef>
            </a:pP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Skrining može da bude:</a:t>
            </a:r>
            <a:endParaRPr lang="ru-RU" sz="2400" b="1" spc="-1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3735198"/>
            <a:ext cx="113506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715" algn="just">
              <a:lnSpc>
                <a:spcPct val="100000"/>
              </a:lnSpc>
              <a:tabLst>
                <a:tab pos="353060" algn="l"/>
                <a:tab pos="354330" algn="l"/>
              </a:tabLst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Masovni, organizovani (populacioni) skrining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podrazumeva organizovano pozivanje  velikog  broja  ljudi  koji  su  prividno  zdravi  ili  za  koje  se procenjuje  da  su  u  povećanom  riziku  od  određene  bolesti.  Obično  se sprovodi  u  ciklusima  od  po  nekoliko  godina.  Ovakav  pristup,  iako organizaciono  zahtevan,  smatra  se  dugoročno  najefikasnijim,  stoga  se nalazi u osnovi svih nacionalnih programa za rano otkrivanje pojedinih malignih bolesti, ali i nekih drugih poremećaja zdravlja.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1" y="2590800"/>
            <a:ext cx="2667000" cy="1177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275" y="321377"/>
            <a:ext cx="11285855" cy="6089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7100"/>
              </a:lnSpc>
              <a:spcBef>
                <a:spcPts val="100"/>
              </a:spcBef>
            </a:pP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Organizovani skrining testovi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koji se, od decembra </a:t>
            </a:r>
            <a:r>
              <a:rPr lang="sr-Latn-RS" sz="24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2012. godine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, sprovode u našoj zemlji su:</a:t>
            </a:r>
          </a:p>
          <a:p>
            <a:pPr marL="356870" marR="6985" indent="-342900" algn="just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Citološki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bris grlića	materice (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Papanikolau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test) za rano otkrivanje raka grlića materice,</a:t>
            </a:r>
          </a:p>
          <a:p>
            <a:pPr marL="356870" marR="6985" indent="-342900" algn="just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Imunohemijski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test	na okultno krvarenje u	 stolici (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iFOB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test) za rano otkrivanje raka debelog creva</a:t>
            </a:r>
          </a:p>
          <a:p>
            <a:pPr marL="356870" marR="6985" indent="-342900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mamografija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za rano otkrivanje raka dojke.</a:t>
            </a:r>
          </a:p>
          <a:p>
            <a:pPr marL="356870" marR="6985" indent="-342900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endParaRPr lang="sr-Latn-RS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marR="6985">
              <a:lnSpc>
                <a:spcPts val="2870"/>
              </a:lnSpc>
              <a:spcBef>
                <a:spcPts val="100"/>
              </a:spcBef>
              <a:tabLst>
                <a:tab pos="356235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Uredbom i programima usvojenim od strane Vlade Republike Srbije u 2013. godini došlo je do usklađivanja ciljne populacije sa preporukama Evropskih vodiča dobre prakse za sprovođenje organizovanog skrininga raka.</a:t>
            </a:r>
          </a:p>
          <a:p>
            <a:pPr marL="356870" marR="6985" indent="-342900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ciljna populacija za skrining raka dojke od 2013. godine u Republici 	Srbiji su žene starosti 50-69 godina života,</a:t>
            </a:r>
          </a:p>
          <a:p>
            <a:pPr marL="356870" marR="6985" indent="-342900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za skrining raka grlića materice - žene starosti 25-64 godina,</a:t>
            </a:r>
          </a:p>
          <a:p>
            <a:pPr marL="356870" marR="6985" indent="-342900">
              <a:lnSpc>
                <a:spcPts val="287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za skrining 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kolorektalnog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karcinoma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- odraslo stanovništvo oba pola starosti 50-74 godine.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59670" y="199551"/>
            <a:ext cx="1058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Vodeće lokalizacije u oboljevanju od raka, Republika Srbija 2022.</a:t>
            </a:r>
            <a:endParaRPr lang="ru-RU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Ženka – Wikipedija / Википедиј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10959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Ženka – Wikipedija / Википедиј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91100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žjak – Wikipedija / Вики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0" y="1727565"/>
            <a:ext cx="886569" cy="8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užjak – Wikipedija / Википедиј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0" y="5178139"/>
            <a:ext cx="798824" cy="7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kvir za tekst 4"/>
          <p:cNvSpPr txBox="1"/>
          <p:nvPr/>
        </p:nvSpPr>
        <p:spPr>
          <a:xfrm>
            <a:off x="1295400" y="1016688"/>
            <a:ext cx="38266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Pluća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broh – 20,4%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Kolon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rektum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14,3%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Prostata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11,2%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Mokraćna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bešika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- 7,6%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Pankreas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- 3,5%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Želudac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- 3,4%</a:t>
            </a:r>
          </a:p>
          <a:p>
            <a:pPr marL="342900" indent="-342900">
              <a:buAutoNum type="arabicPeriod"/>
            </a:pPr>
            <a:endParaRPr lang="en-GB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1168522" y="425603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Pluća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broh - 28,0%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Kolon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rektum</a:t>
            </a:r>
            <a:r>
              <a:rPr lang="en-GB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13,8%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Prostata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9,0%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Pankreas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- 5,6%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Mokraćna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bešika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5,0%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Želudac</a:t>
            </a:r>
            <a:r>
              <a:rPr lang="en-GB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- 4,4%</a:t>
            </a:r>
          </a:p>
          <a:p>
            <a:pPr marL="342900" indent="-342900">
              <a:buAutoNum type="arabicPeriod"/>
            </a:pPr>
            <a:endParaRPr lang="en-GB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GB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Pravougaonik 8"/>
          <p:cNvSpPr/>
          <p:nvPr/>
        </p:nvSpPr>
        <p:spPr>
          <a:xfrm>
            <a:off x="409922" y="3537348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Vodeće lokalizacije u umiranju od raka. Republika Srbija 2022.</a:t>
            </a:r>
            <a:endParaRPr lang="en-GB" sz="28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Pravougaonik 9"/>
          <p:cNvSpPr/>
          <p:nvPr/>
        </p:nvSpPr>
        <p:spPr>
          <a:xfrm>
            <a:off x="7848600" y="10166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Dojka - 23,0%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Pluća i </a:t>
            </a:r>
            <a:r>
              <a:rPr lang="sr-Latn-R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broh</a:t>
            </a: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10,6%</a:t>
            </a:r>
          </a:p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Kolon i rektum - 10,5%</a:t>
            </a:r>
          </a:p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Grlić materice - 5,4%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Telo materice – 4,5%</a:t>
            </a:r>
          </a:p>
          <a:p>
            <a:pPr marL="342900" indent="-342900">
              <a:buAutoNum type="arabicPeriod"/>
            </a:pPr>
            <a:r>
              <a:rPr lang="sr-Latn-R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Ovarijum</a:t>
            </a: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- 3,8%</a:t>
            </a:r>
          </a:p>
          <a:p>
            <a:pPr marL="342900" indent="-342900">
              <a:buAutoNum type="arabicPeriod"/>
            </a:pPr>
            <a:endParaRPr lang="sr-Cyrl-R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8102722" y="421332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Dojka – 18,8%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Pluća i </a:t>
            </a:r>
            <a:r>
              <a:rPr lang="sr-Latn-R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broh</a:t>
            </a: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- 16,7%</a:t>
            </a:r>
          </a:p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Kolon i rektum - 10,8%</a:t>
            </a:r>
          </a:p>
          <a:p>
            <a:pPr marL="342900" indent="-342900">
              <a:buAutoNum type="arabicPeriod"/>
            </a:pP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Pankreas - 6,3%</a:t>
            </a:r>
          </a:p>
          <a:p>
            <a:pPr marL="342900" indent="-342900">
              <a:buAutoNum type="arabicPeriod"/>
            </a:pPr>
            <a:r>
              <a:rPr lang="sr-Latn-R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Ovarijum</a:t>
            </a:r>
            <a:r>
              <a:rPr lang="sr-Latn-R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– 4,2%</a:t>
            </a:r>
          </a:p>
          <a:p>
            <a:pPr marL="342900" indent="-342900">
              <a:buAutoNum type="arabicPeriod"/>
            </a:pPr>
            <a:r>
              <a:rPr lang="sr-Latn-R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Grlić materice - 4,6%</a:t>
            </a:r>
          </a:p>
          <a:p>
            <a:pPr marL="342900" indent="-342900">
              <a:buAutoNum type="arabicPeriod"/>
            </a:pPr>
            <a:endParaRPr lang="sr-Cyrl-R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0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4D040-6AA1-4E0B-81A0-612C2160C634}"/>
              </a:ext>
            </a:extLst>
          </p:cNvPr>
          <p:cNvSpPr txBox="1"/>
          <p:nvPr/>
        </p:nvSpPr>
        <p:spPr>
          <a:xfrm>
            <a:off x="357051" y="615022"/>
            <a:ext cx="11556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Kod sprovođenja skrininga moraju se poštovati određeni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Bolest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mora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značajan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frekvenciju bolesti i posledice koje ostavlja (zdravstvene, socijalne, ekonomske)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Dostupnost otkrivanja bolesti u latentnoj ili ranoj simptomatskoj fazi mora postojati, a prirodan tok bolesti mora biti jasan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Efikasnost	ranog	tretmana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kojih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utvrdi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postojanje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čime	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poboljšava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prognoza	u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poređenju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tretmanom	u kasnijem stadijumu bolesti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Svaki skrining test mora da ima zadovoljavajuću validnost,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prediktivnu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vrednost,  mora  biti  pouzdan,  jednostavan  za  izvođenje,  bezbedan (minimalni neželjeni efekti), jeftin, što manje neugodan i prihvatljiv za stanovništvo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Troškovi skrininga moraju biti opravdani korisnošću</a:t>
            </a:r>
          </a:p>
        </p:txBody>
      </p:sp>
    </p:spTree>
    <p:extLst>
      <p:ext uri="{BB962C8B-B14F-4D97-AF65-F5344CB8AC3E}">
        <p14:creationId xmlns:p14="http://schemas.microsoft.com/office/powerpoint/2010/main" val="120732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506" y="228600"/>
            <a:ext cx="11878235" cy="6344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8255">
              <a:lnSpc>
                <a:spcPts val="3080"/>
              </a:lnSpc>
            </a:pPr>
            <a:r>
              <a:rPr lang="sr-Latn-RS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Ključni akteri organizovanog skrininga u našoj zemlji su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: domovi zdravlja, instituti  i  zavodi  za  javno  zdravlje,  zdravstvene  ustanove  sekundarnog  i 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tercijarnog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nivoa, Republički fond za zdravstveno osiguranje i Ministarstvo zdravlja.</a:t>
            </a:r>
          </a:p>
          <a:p>
            <a:pPr marL="354330" marR="8255">
              <a:lnSpc>
                <a:spcPts val="3080"/>
              </a:lnSpc>
            </a:pPr>
            <a:endParaRPr lang="sr-Latn-RS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8255">
              <a:lnSpc>
                <a:spcPts val="3080"/>
              </a:lnSpc>
            </a:pP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nosilac	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izvodilac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programa	skrininga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teritoriji	za koju je osnovan.</a:t>
            </a:r>
          </a:p>
          <a:p>
            <a:pPr marL="354330" marR="8255">
              <a:lnSpc>
                <a:spcPts val="3080"/>
              </a:lnSpc>
            </a:pPr>
            <a:endParaRPr lang="sr-Latn-RS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8255">
              <a:lnSpc>
                <a:spcPts val="3080"/>
              </a:lnSpc>
            </a:pP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Nadležni	institut/zavod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</a:t>
            </a:r>
            <a:r>
              <a:rPr lang="sr-Cyrl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	obavlja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koordinaciju sprovođenja skrininga (koordinira i organizuje domove zdravlja i lokalnu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zajednicu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cilju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edukacije,motivacije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povećanja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odziva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lokalnog stanovništva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na	skrining,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pruža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pomoć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izradi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akcionih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planova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sprovođenje skrininga u domovima zdravlja, prikuplja i ažurira podatke iz ustanova	u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sprovodi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skrining(domovi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zdravlja,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bolnice)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sr-Cyrl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spc="-10" dirty="0">
                <a:latin typeface="Arial" panose="020B0604020202020204" pitchFamily="34" charset="0"/>
                <a:cs typeface="Arial" panose="020B0604020202020204" pitchFamily="34" charset="0"/>
              </a:rPr>
              <a:t>jedinstvenom obrascu, obrađuje te podatke i u vidu izveštaja prosleđuje ih jednom mesečno Kancelariji za skrining raka).</a:t>
            </a:r>
          </a:p>
          <a:p>
            <a:pPr marL="354330" marR="8255">
              <a:lnSpc>
                <a:spcPts val="3080"/>
              </a:lnSpc>
            </a:pPr>
            <a:endParaRPr lang="ru-RU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8255">
              <a:lnSpc>
                <a:spcPts val="3080"/>
              </a:lnSpc>
            </a:pPr>
            <a:endParaRPr lang="ru-RU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" marR="8255">
              <a:lnSpc>
                <a:spcPts val="3080"/>
              </a:lnSpc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84" y="162144"/>
            <a:ext cx="11294745" cy="347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350" algn="just">
              <a:lnSpc>
                <a:spcPct val="107000"/>
              </a:lnSpc>
              <a:tabLst>
                <a:tab pos="354965" algn="l"/>
              </a:tabLst>
            </a:pPr>
            <a:endParaRPr lang="ru-RU" sz="2200" dirty="0">
              <a:latin typeface="Microsoft Sans Serif"/>
              <a:cs typeface="Microsoft Sans 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8936D-43F5-43DE-A466-6D59C2CA7501}"/>
              </a:ext>
            </a:extLst>
          </p:cNvPr>
          <p:cNvSpPr txBox="1"/>
          <p:nvPr/>
        </p:nvSpPr>
        <p:spPr>
          <a:xfrm>
            <a:off x="124984" y="162145"/>
            <a:ext cx="117447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Organizovani nacionalni program za rano otkrivanje raka dojke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podrazumeva prepoznavanje do sada neprepoznate bolesti korišćenjem skrining testa, metodom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mamografskog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pregleda kod prividno zdravih žena, sa ciljem ranog otkrivanja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karcinoma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dojke, kada ga je lakše lečiti i kada postoji najveća verovatnoća izlečenja.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mamografski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pregled, pozivaju se žene starosne dobi od 50 do 69 godina  života, kao populacija za koju se u organizovanom skriningu dobijaju najbolji rezultati ranog otkrivanja raka dojke.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Uvodi se postepeno po opštinama na nivou Republike Srbije uz obezbeđivanje svih neophodnih uslova za pravilno vođenje organizovanog skrininga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karcinoma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dojke. Jedan ciklus skrininga traje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dve godine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 u toku te dve godine bi sve žene iz navedene starosne grupe trebale dobiti poziv za skrining.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Mamografsko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snimanje u okviru organizovanog skrining programa je za sve učesnice skrininga besplatno.</a:t>
            </a:r>
          </a:p>
        </p:txBody>
      </p:sp>
    </p:spTree>
    <p:extLst>
      <p:ext uri="{BB962C8B-B14F-4D97-AF65-F5344CB8AC3E}">
        <p14:creationId xmlns:p14="http://schemas.microsoft.com/office/powerpoint/2010/main" val="239398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980" y="557358"/>
            <a:ext cx="11048365" cy="453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 algn="just">
              <a:lnSpc>
                <a:spcPct val="107100"/>
              </a:lnSpc>
              <a:spcBef>
                <a:spcPts val="795"/>
              </a:spcBef>
              <a:buFont typeface="Wingdings"/>
              <a:buChar char=""/>
              <a:tabLst>
                <a:tab pos="354965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Nakon  sprovedenog 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mamografskog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snimanja,  očitavanje 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mamograma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sprovodi  se  od  strane  2  nezavisna 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radiologa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(duplo  nezavisno očitavanje) a pisanje nalaza je od strane nadležnog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radiologa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4965" marR="5715" indent="-342900" algn="just">
              <a:lnSpc>
                <a:spcPct val="107100"/>
              </a:lnSpc>
              <a:spcBef>
                <a:spcPts val="795"/>
              </a:spcBef>
              <a:buFont typeface="Wingdings"/>
              <a:buChar char=""/>
              <a:tabLst>
                <a:tab pos="354965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Ukoliko su rezultati skrining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mamografije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u redu, nakon dve godine žena će dobiti  poziv da obavi sledeću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mamografiju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u novom ciklusu skrininga. </a:t>
            </a:r>
          </a:p>
          <a:p>
            <a:pPr marL="354965" marR="5715" indent="-342900" algn="just">
              <a:lnSpc>
                <a:spcPct val="107100"/>
              </a:lnSpc>
              <a:spcBef>
                <a:spcPts val="795"/>
              </a:spcBef>
              <a:buFont typeface="Wingdings"/>
              <a:buChar char=""/>
              <a:tabLst>
                <a:tab pos="354965" algn="l"/>
              </a:tabLst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Iako je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mamografski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pregled zlatni standard u prevenciji raka dojke, preporuke su da svaka žena nakon 20-te godine života, treba sama jednom mesečno da uradi </a:t>
            </a:r>
            <a:r>
              <a:rPr lang="sr-Latn-R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samopregled dojki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, u periodu između 5-og i 10-og dana od početka menstrualnog ciklusa. Žene u menopauzi pregled izvode uvek istog datuma u mesecu. Mesečnim samopregledom dojke, žena upoznaje građu svojih dojki i na taj način može da prepozna svaku novu promenu u njima.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595" y="4768025"/>
            <a:ext cx="4608576" cy="2089975"/>
          </a:xfrm>
          <a:prstGeom prst="rect">
            <a:avLst/>
          </a:prstGeom>
        </p:spPr>
      </p:pic>
      <p:pic>
        <p:nvPicPr>
          <p:cNvPr id="3" name="Picture 2" descr="Free Pink Ribbon photo and picture">
            <a:extLst>
              <a:ext uri="{FF2B5EF4-FFF2-40B4-BE49-F238E27FC236}">
                <a16:creationId xmlns:a16="http://schemas.microsoft.com/office/drawing/2014/main" id="{50776728-87EA-1627-1CAD-F640A4FB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34" y="4768025"/>
            <a:ext cx="2018922" cy="18704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09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1694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Microsoft Sans Serif</vt:lpstr>
      <vt:lpstr>Wingdings</vt:lpstr>
      <vt:lpstr>Office Theme</vt:lpstr>
      <vt:lpstr>ORGANIZOVANI SKRINING  U REPUBLICI SRBIJI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ORGANIZOVANI SKRINING  U REPUBLICI SRBIJI</dc:title>
  <dc:creator>Dragana Milijašević</dc:creator>
  <cp:lastModifiedBy>Korisnik</cp:lastModifiedBy>
  <cp:revision>16</cp:revision>
  <dcterms:created xsi:type="dcterms:W3CDTF">2024-12-19T09:54:27Z</dcterms:created>
  <dcterms:modified xsi:type="dcterms:W3CDTF">2024-12-23T07:49:34Z</dcterms:modified>
</cp:coreProperties>
</file>